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27"/>
  </p:notesMasterIdLst>
  <p:handoutMasterIdLst>
    <p:handoutMasterId r:id="rId28"/>
  </p:handoutMasterIdLst>
  <p:sldIdLst>
    <p:sldId id="259" r:id="rId2"/>
    <p:sldId id="262" r:id="rId3"/>
    <p:sldId id="260" r:id="rId4"/>
    <p:sldId id="263" r:id="rId5"/>
    <p:sldId id="264" r:id="rId6"/>
    <p:sldId id="267" r:id="rId7"/>
    <p:sldId id="265" r:id="rId8"/>
    <p:sldId id="266" r:id="rId9"/>
    <p:sldId id="268" r:id="rId10"/>
    <p:sldId id="271" r:id="rId11"/>
    <p:sldId id="270" r:id="rId12"/>
    <p:sldId id="269" r:id="rId13"/>
    <p:sldId id="272" r:id="rId14"/>
    <p:sldId id="284" r:id="rId15"/>
    <p:sldId id="283" r:id="rId16"/>
    <p:sldId id="282" r:id="rId17"/>
    <p:sldId id="281" r:id="rId18"/>
    <p:sldId id="285" r:id="rId19"/>
    <p:sldId id="292" r:id="rId20"/>
    <p:sldId id="293" r:id="rId21"/>
    <p:sldId id="294" r:id="rId22"/>
    <p:sldId id="295" r:id="rId23"/>
    <p:sldId id="296" r:id="rId24"/>
    <p:sldId id="307" r:id="rId25"/>
    <p:sldId id="261" r:id="rId26"/>
  </p:sldIdLst>
  <p:sldSz cx="9144000" cy="6858000" type="screen4x3"/>
  <p:notesSz cx="6884988" cy="10018713"/>
  <p:embeddedFontLst>
    <p:embeddedFont>
      <p:font typeface="Ericsson Capital TT" pitchFamily="2" charset="0"/>
      <p:regular r:id="rId2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0"/>
            <p14:sldId id="263"/>
            <p14:sldId id="264"/>
            <p14:sldId id="267"/>
            <p14:sldId id="265"/>
            <p14:sldId id="266"/>
            <p14:sldId id="268"/>
            <p14:sldId id="271"/>
            <p14:sldId id="270"/>
            <p14:sldId id="269"/>
            <p14:sldId id="272"/>
            <p14:sldId id="284"/>
            <p14:sldId id="283"/>
            <p14:sldId id="282"/>
            <p14:sldId id="281"/>
            <p14:sldId id="285"/>
            <p14:sldId id="292"/>
            <p14:sldId id="293"/>
            <p14:sldId id="294"/>
            <p14:sldId id="295"/>
            <p14:sldId id="296"/>
            <p14:sldId id="297"/>
            <p14:sldId id="300"/>
            <p14:sldId id="301"/>
            <p14:sldId id="302"/>
            <p14:sldId id="303"/>
            <p14:sldId id="307"/>
            <p14:sldId id="308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3636" autoAdjust="0"/>
    <p:restoredTop sz="95319" autoAdjust="0"/>
  </p:normalViewPr>
  <p:slideViewPr>
    <p:cSldViewPr snapToGrid="0" snapToObjects="1">
      <p:cViewPr>
        <p:scale>
          <a:sx n="100" d="100"/>
          <a:sy n="100" d="100"/>
        </p:scale>
        <p:origin x="12" y="1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Ericsson Contribution to PT1 3.5 GHz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2013-03-18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2013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2013-03-18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Ericsson Contribution to PT1 3.5 GHz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2013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2013-03-18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2013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012AE-361C-4558-9CFA-ACC395723D67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Ericsson Contribution to PT1 3.5 GHz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2013-03-18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45E235-6681-4459-8C3C-BED67981077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Ericsson Contribution to PT1 3.5 GHz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2013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96923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2013-03-18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F8EDD6-811C-42BC-B930-625BAA8A537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Ericsson Contribution to PT1 3.5 GHz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2013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5838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Contribution to PT1 3.5 GHz  |  Public  |  © Ericsson AB 2013  |  2013-03-18  |  Page </a:t>
            </a:r>
            <a:fld id="{645B6F4E-B27C-4EF4-8321-928318599B53}" type="slidenum">
              <a:rPr lang="en-US" sz="800" b="0" i="0" u="none" smtClean="0">
                <a:solidFill>
                  <a:srgbClr val="87888A"/>
                </a:solidFill>
              </a:rPr>
              <a:pPr algn="l"/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u.int/pub/R-REP-M.2135-1-2009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4500" dirty="0" smtClean="0"/>
              <a:t>Macro –to– Medium Range BS Co-existence Simulation Results</a:t>
            </a:r>
            <a:endParaRPr lang="en-US" sz="45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Input to: ECC </a:t>
            </a:r>
            <a:r>
              <a:rPr lang="en-US" dirty="0"/>
              <a:t>PT1 </a:t>
            </a:r>
            <a:r>
              <a:rPr lang="en-US" dirty="0" smtClean="0"/>
              <a:t>CG ON </a:t>
            </a:r>
            <a:r>
              <a:rPr lang="en-US" dirty="0"/>
              <a:t>3.5 </a:t>
            </a:r>
            <a:r>
              <a:rPr lang="en-US" dirty="0" smtClean="0"/>
              <a:t>GHZ</a:t>
            </a:r>
          </a:p>
          <a:p>
            <a:r>
              <a:rPr lang="en-US" dirty="0" smtClean="0"/>
              <a:t>Date: 18-03-2013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</a:t>
            </a:r>
            <a:r>
              <a:rPr lang="en-US" sz="3600" dirty="0" err="1" smtClean="0"/>
              <a:t>MIcro</a:t>
            </a:r>
            <a:r>
              <a:rPr lang="en-US" sz="3600" dirty="0" smtClean="0"/>
              <a:t> : </a:t>
            </a:r>
            <a:r>
              <a:rPr lang="en-US" sz="3600" dirty="0" smtClean="0">
                <a:solidFill>
                  <a:srgbClr val="00B0F0"/>
                </a:solidFill>
              </a:rPr>
              <a:t>Case 1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3600" dirty="0"/>
              <a:t>(ALL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</a:t>
            </a:r>
            <a:r>
              <a:rPr lang="en-US" sz="3600" dirty="0" smtClean="0"/>
              <a:t>)</a:t>
            </a:r>
            <a:endParaRPr lang="en-US" sz="3600" dirty="0">
              <a:solidFill>
                <a:srgbClr val="00B0F0"/>
              </a:solidFill>
            </a:endParaRPr>
          </a:p>
        </p:txBody>
      </p:sp>
      <p:pic>
        <p:nvPicPr>
          <p:cNvPr id="6146" name="Picture 2" descr="H:\temp\plots\Sinr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87340"/>
            <a:ext cx="6844135" cy="5580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552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</a:t>
            </a:r>
            <a:r>
              <a:rPr lang="en-US" sz="3600" dirty="0" err="1" smtClean="0"/>
              <a:t>MIcro</a:t>
            </a:r>
            <a:r>
              <a:rPr lang="en-US" sz="3600" dirty="0" smtClean="0"/>
              <a:t> : </a:t>
            </a:r>
            <a:r>
              <a:rPr lang="en-US" sz="3600" dirty="0" smtClean="0">
                <a:solidFill>
                  <a:srgbClr val="00B0F0"/>
                </a:solidFill>
              </a:rPr>
              <a:t>Case 1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3600" dirty="0" smtClean="0"/>
              <a:t>(</a:t>
            </a:r>
            <a:r>
              <a:rPr lang="en-US" sz="3600" dirty="0"/>
              <a:t>ALL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</a:t>
            </a:r>
            <a:r>
              <a:rPr lang="en-US" sz="3600" dirty="0" smtClean="0"/>
              <a:t>)</a:t>
            </a:r>
            <a:endParaRPr lang="en-US" sz="3600" dirty="0">
              <a:solidFill>
                <a:srgbClr val="00B0F0"/>
              </a:solidFill>
            </a:endParaRPr>
          </a:p>
        </p:txBody>
      </p:sp>
      <p:pic>
        <p:nvPicPr>
          <p:cNvPr id="7170" name="Picture 2" descr="H:\temp\plots\Throughput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1237023"/>
            <a:ext cx="6338566" cy="53257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552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65029" y="241301"/>
            <a:ext cx="7494588" cy="108537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</a:t>
            </a:r>
            <a:r>
              <a:rPr lang="en-US" sz="3600" dirty="0" err="1" smtClean="0"/>
              <a:t>MIcro</a:t>
            </a:r>
            <a:r>
              <a:rPr lang="en-US" sz="3600" dirty="0" smtClean="0"/>
              <a:t> : </a:t>
            </a:r>
            <a:r>
              <a:rPr lang="en-US" sz="3600" dirty="0" smtClean="0">
                <a:solidFill>
                  <a:srgbClr val="00B0F0"/>
                </a:solidFill>
              </a:rPr>
              <a:t>Case 1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3600" dirty="0"/>
              <a:t>(ALL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</a:t>
            </a:r>
            <a:r>
              <a:rPr lang="en-US" sz="3600" dirty="0" smtClean="0"/>
              <a:t>)</a:t>
            </a:r>
            <a:endParaRPr lang="en-US" sz="3600" dirty="0">
              <a:solidFill>
                <a:srgbClr val="00B0F0"/>
              </a:solidFill>
            </a:endParaRPr>
          </a:p>
        </p:txBody>
      </p:sp>
      <p:pic>
        <p:nvPicPr>
          <p:cNvPr id="4" name="Picture 3" descr="H:\temp\plots\Avg TP degrad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358" y="1325084"/>
            <a:ext cx="6551931" cy="4915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552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3895" y="58738"/>
            <a:ext cx="7494588" cy="108537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</a:t>
            </a:r>
            <a:r>
              <a:rPr lang="en-US" sz="3600" dirty="0" err="1" smtClean="0"/>
              <a:t>MIcro</a:t>
            </a:r>
            <a:r>
              <a:rPr lang="en-US" sz="3600" dirty="0" smtClean="0"/>
              <a:t> : </a:t>
            </a:r>
            <a:r>
              <a:rPr lang="en-US" sz="3600" dirty="0" smtClean="0">
                <a:solidFill>
                  <a:srgbClr val="00B050"/>
                </a:solidFill>
              </a:rPr>
              <a:t>Case 2</a:t>
            </a:r>
            <a:br>
              <a:rPr lang="en-US" sz="3600" dirty="0" smtClean="0">
                <a:solidFill>
                  <a:srgbClr val="00B050"/>
                </a:solidFill>
              </a:rPr>
            </a:br>
            <a:r>
              <a:rPr lang="en-US" sz="3600" dirty="0" smtClean="0"/>
              <a:t>(50%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</a:t>
            </a:r>
            <a:r>
              <a:rPr lang="en-US" sz="3600" dirty="0" smtClean="0"/>
              <a:t>)</a:t>
            </a:r>
            <a:endParaRPr lang="en-US" sz="3600" dirty="0">
              <a:solidFill>
                <a:srgbClr val="00B050"/>
              </a:solidFill>
            </a:endParaRPr>
          </a:p>
        </p:txBody>
      </p:sp>
      <p:pic>
        <p:nvPicPr>
          <p:cNvPr id="8194" name="Picture 2" descr="H:\temp\plots\CouplingGainToConnectedBS dB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9" y="1066945"/>
            <a:ext cx="6934200" cy="5367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681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Macro-to-</a:t>
            </a:r>
            <a:r>
              <a:rPr lang="en-US" sz="3600" dirty="0" err="1"/>
              <a:t>MIcro</a:t>
            </a:r>
            <a:r>
              <a:rPr lang="en-US" sz="3600" dirty="0"/>
              <a:t> : </a:t>
            </a:r>
            <a:r>
              <a:rPr lang="en-US" sz="3600" dirty="0">
                <a:solidFill>
                  <a:srgbClr val="00B050"/>
                </a:solidFill>
              </a:rPr>
              <a:t>Case 2</a:t>
            </a:r>
            <a:br>
              <a:rPr lang="en-US" sz="3600" dirty="0">
                <a:solidFill>
                  <a:srgbClr val="00B050"/>
                </a:solidFill>
              </a:rPr>
            </a:br>
            <a:r>
              <a:rPr lang="en-US" sz="3600" dirty="0"/>
              <a:t>(50%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indoor)</a:t>
            </a:r>
            <a:endParaRPr lang="en-US" sz="3600" dirty="0">
              <a:solidFill>
                <a:srgbClr val="00B050"/>
              </a:solidFill>
            </a:endParaRPr>
          </a:p>
        </p:txBody>
      </p:sp>
      <p:pic>
        <p:nvPicPr>
          <p:cNvPr id="9218" name="Picture 2" descr="H:\temp\plots\CouplingGainToAggressor dB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062" y="1325084"/>
            <a:ext cx="6334125" cy="48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32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Macro-to-</a:t>
            </a:r>
            <a:r>
              <a:rPr lang="en-US" sz="3600" dirty="0" err="1"/>
              <a:t>MIcro</a:t>
            </a:r>
            <a:r>
              <a:rPr lang="en-US" sz="3600" dirty="0"/>
              <a:t> : </a:t>
            </a:r>
            <a:r>
              <a:rPr lang="en-US" sz="3600" dirty="0">
                <a:solidFill>
                  <a:srgbClr val="00B050"/>
                </a:solidFill>
              </a:rPr>
              <a:t>Case 2</a:t>
            </a:r>
            <a:br>
              <a:rPr lang="en-US" sz="3600" dirty="0">
                <a:solidFill>
                  <a:srgbClr val="00B050"/>
                </a:solidFill>
              </a:rPr>
            </a:br>
            <a:r>
              <a:rPr lang="en-US" sz="3600" dirty="0"/>
              <a:t>(50%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indoor)</a:t>
            </a:r>
            <a:endParaRPr lang="en-US" sz="3600" dirty="0">
              <a:solidFill>
                <a:srgbClr val="00B050"/>
              </a:solidFill>
            </a:endParaRPr>
          </a:p>
        </p:txBody>
      </p:sp>
      <p:pic>
        <p:nvPicPr>
          <p:cNvPr id="10242" name="Picture 2" descr="H:\temp\plots\Sinr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25084"/>
            <a:ext cx="7510462" cy="5194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32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4987" y="106363"/>
            <a:ext cx="7494588" cy="1085371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Macro-to-</a:t>
            </a:r>
            <a:r>
              <a:rPr lang="en-US" sz="3600" dirty="0" err="1"/>
              <a:t>MIcro</a:t>
            </a:r>
            <a:r>
              <a:rPr lang="en-US" sz="3600" dirty="0"/>
              <a:t> : </a:t>
            </a:r>
            <a:r>
              <a:rPr lang="en-US" sz="3600" dirty="0">
                <a:solidFill>
                  <a:srgbClr val="00B050"/>
                </a:solidFill>
              </a:rPr>
              <a:t>Case 2</a:t>
            </a:r>
            <a:br>
              <a:rPr lang="en-US" sz="3600" dirty="0">
                <a:solidFill>
                  <a:srgbClr val="00B050"/>
                </a:solidFill>
              </a:rPr>
            </a:br>
            <a:r>
              <a:rPr lang="en-US" sz="3600" dirty="0"/>
              <a:t>(50%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indoor)</a:t>
            </a:r>
            <a:endParaRPr lang="en-US" sz="3600" dirty="0">
              <a:solidFill>
                <a:srgbClr val="00B050"/>
              </a:solidFill>
            </a:endParaRPr>
          </a:p>
        </p:txBody>
      </p:sp>
      <p:pic>
        <p:nvPicPr>
          <p:cNvPr id="11266" name="Picture 2" descr="H:\temp\plots\Throughput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841" y="1077433"/>
            <a:ext cx="6765734" cy="5428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32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Macro-to-</a:t>
            </a:r>
            <a:r>
              <a:rPr lang="en-US" sz="3600" dirty="0" err="1"/>
              <a:t>MIcro</a:t>
            </a:r>
            <a:r>
              <a:rPr lang="en-US" sz="3600" dirty="0"/>
              <a:t> : </a:t>
            </a:r>
            <a:r>
              <a:rPr lang="en-US" sz="3600" dirty="0">
                <a:solidFill>
                  <a:srgbClr val="00B050"/>
                </a:solidFill>
              </a:rPr>
              <a:t>Case 2</a:t>
            </a:r>
            <a:br>
              <a:rPr lang="en-US" sz="3600" dirty="0">
                <a:solidFill>
                  <a:srgbClr val="00B050"/>
                </a:solidFill>
              </a:rPr>
            </a:br>
            <a:r>
              <a:rPr lang="en-US" sz="3600" dirty="0"/>
              <a:t>(50% </a:t>
            </a:r>
            <a:r>
              <a:rPr lang="en-US" sz="3600" dirty="0" err="1"/>
              <a:t>Vict</a:t>
            </a:r>
            <a:r>
              <a:rPr lang="en-US" sz="3600" dirty="0"/>
              <a:t>. </a:t>
            </a:r>
            <a:r>
              <a:rPr lang="en-US" sz="3600" dirty="0" err="1"/>
              <a:t>Ues</a:t>
            </a:r>
            <a:r>
              <a:rPr lang="en-US" sz="3600" dirty="0"/>
              <a:t>: indoor)</a:t>
            </a:r>
            <a:endParaRPr lang="en-US" sz="3600" dirty="0">
              <a:solidFill>
                <a:srgbClr val="00B050"/>
              </a:solidFill>
            </a:endParaRPr>
          </a:p>
        </p:txBody>
      </p:sp>
      <p:pic>
        <p:nvPicPr>
          <p:cNvPr id="12290" name="Picture 2" descr="H:\temp\plots\Avg TP degrad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94884"/>
            <a:ext cx="6990081" cy="5244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32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 bwMode="auto">
          <a:xfrm>
            <a:off x="816763" y="2433054"/>
            <a:ext cx="7494588" cy="150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algn="ctr"/>
            <a:r>
              <a:rPr lang="en-US" kern="0" dirty="0" smtClean="0"/>
              <a:t>Macro-to-</a:t>
            </a:r>
            <a:r>
              <a:rPr lang="en-US" kern="0" dirty="0" smtClean="0">
                <a:solidFill>
                  <a:srgbClr val="00B0F0"/>
                </a:solidFill>
              </a:rPr>
              <a:t>PICO</a:t>
            </a:r>
            <a:r>
              <a:rPr lang="en-US" kern="0" dirty="0" smtClean="0">
                <a:solidFill>
                  <a:srgbClr val="FF0000"/>
                </a:solidFill>
              </a:rPr>
              <a:t> </a:t>
            </a:r>
            <a:r>
              <a:rPr lang="en-US" kern="0" dirty="0" smtClean="0"/>
              <a:t>Simulation Scenario</a:t>
            </a:r>
          </a:p>
          <a:p>
            <a:pPr algn="ctr"/>
            <a:r>
              <a:rPr lang="en-US" kern="0" dirty="0" smtClean="0"/>
              <a:t>Link Direction: DL</a:t>
            </a:r>
            <a:endParaRPr lang="en-US" kern="0" dirty="0"/>
          </a:p>
        </p:txBody>
      </p:sp>
      <p:sp>
        <p:nvSpPr>
          <p:cNvPr id="6" name="Title 2"/>
          <p:cNvSpPr txBox="1">
            <a:spLocks/>
          </p:cNvSpPr>
          <p:nvPr/>
        </p:nvSpPr>
        <p:spPr bwMode="auto">
          <a:xfrm>
            <a:off x="816763" y="43926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algn="ctr"/>
            <a:r>
              <a:rPr lang="en-US" sz="1600" kern="0" dirty="0" smtClean="0">
                <a:solidFill>
                  <a:srgbClr val="FF0000"/>
                </a:solidFill>
              </a:rPr>
              <a:t>In all the simulated cases, macro system is the aggressor</a:t>
            </a:r>
            <a:endParaRPr lang="en-US" sz="16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177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Macro-to-Pico : </a:t>
            </a:r>
            <a:r>
              <a:rPr lang="en-US" sz="3600" dirty="0" smtClean="0">
                <a:solidFill>
                  <a:srgbClr val="00B0F0"/>
                </a:solidFill>
              </a:rPr>
              <a:t>Case 1 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2400" dirty="0"/>
              <a:t>(ALL </a:t>
            </a:r>
            <a:r>
              <a:rPr lang="en-US" sz="2400" dirty="0" err="1"/>
              <a:t>Vict</a:t>
            </a:r>
            <a:r>
              <a:rPr lang="en-US" sz="2400" dirty="0"/>
              <a:t>. </a:t>
            </a:r>
            <a:r>
              <a:rPr lang="en-US" sz="2400" dirty="0" err="1"/>
              <a:t>Ues</a:t>
            </a:r>
            <a:r>
              <a:rPr lang="en-US" sz="2400" dirty="0"/>
              <a:t>: indoor)</a:t>
            </a:r>
          </a:p>
        </p:txBody>
      </p:sp>
      <p:pic>
        <p:nvPicPr>
          <p:cNvPr id="1027" name="Picture 3" descr="H:\temp\plots\CouplingGainToConnectedBS dB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9" y="1325084"/>
            <a:ext cx="6629400" cy="5172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585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Macro-to-Micro (Manhattan grid layout) co-existence simulation scenario</a:t>
            </a:r>
          </a:p>
          <a:p>
            <a:pPr lvl="1"/>
            <a:r>
              <a:rPr lang="en-US" dirty="0" smtClean="0"/>
              <a:t>Case 1: All victim micro UEs are located indoors.</a:t>
            </a:r>
          </a:p>
          <a:p>
            <a:pPr lvl="1"/>
            <a:r>
              <a:rPr lang="en-US" dirty="0" smtClean="0"/>
              <a:t>Case 2: 50% of victim micro UEs are located indoors.</a:t>
            </a:r>
          </a:p>
          <a:p>
            <a:r>
              <a:rPr lang="en-US" dirty="0" smtClean="0"/>
              <a:t>Macro-to-Pico </a:t>
            </a:r>
            <a:r>
              <a:rPr lang="en-US" dirty="0"/>
              <a:t>(Manhattan grid layout) co-existence simulation </a:t>
            </a:r>
            <a:r>
              <a:rPr lang="en-US" dirty="0" smtClean="0"/>
              <a:t>scenario</a:t>
            </a:r>
          </a:p>
          <a:p>
            <a:pPr lvl="1"/>
            <a:r>
              <a:rPr lang="en-US" dirty="0"/>
              <a:t>Case 1: All victim micro UEs are located indoors.</a:t>
            </a:r>
          </a:p>
          <a:p>
            <a:pPr marL="355600" lvl="1" indent="0">
              <a:buNone/>
            </a:pPr>
            <a:endParaRPr lang="en-US" sz="1400" dirty="0" smtClean="0"/>
          </a:p>
          <a:p>
            <a:pPr marL="355600" lvl="1" indent="0">
              <a:buNone/>
            </a:pPr>
            <a:r>
              <a:rPr lang="en-US" sz="1400" dirty="0" smtClean="0"/>
              <a:t>Note: </a:t>
            </a:r>
            <a:r>
              <a:rPr lang="en-GB" sz="1400" dirty="0" smtClean="0"/>
              <a:t>Since </a:t>
            </a:r>
            <a:r>
              <a:rPr lang="en-GB" sz="1400" dirty="0" err="1" smtClean="0"/>
              <a:t>pico</a:t>
            </a:r>
            <a:r>
              <a:rPr lang="en-GB" sz="1400" dirty="0" smtClean="0"/>
              <a:t> cells are mainly intended for indoor coverage, we only consider the scenario where all the </a:t>
            </a:r>
            <a:r>
              <a:rPr lang="en-GB" sz="1400" dirty="0" err="1" smtClean="0"/>
              <a:t>pico</a:t>
            </a:r>
            <a:r>
              <a:rPr lang="en-GB" sz="1400" dirty="0" smtClean="0"/>
              <a:t> </a:t>
            </a:r>
            <a:r>
              <a:rPr lang="en-GB" sz="1400" dirty="0" err="1" smtClean="0"/>
              <a:t>UEs</a:t>
            </a:r>
            <a:r>
              <a:rPr lang="en-GB" sz="1400" dirty="0" smtClean="0"/>
              <a:t> are located indoors</a:t>
            </a:r>
          </a:p>
          <a:p>
            <a:pPr marL="355600" lvl="1" indent="0">
              <a:buNone/>
            </a:pPr>
            <a:endParaRPr lang="en-GB" sz="1400" dirty="0" smtClean="0"/>
          </a:p>
          <a:p>
            <a:pPr marL="355600" lvl="1" indent="0">
              <a:buNone/>
            </a:pPr>
            <a:r>
              <a:rPr lang="en-US" sz="1400" dirty="0" smtClean="0"/>
              <a:t>A graphical representation of these cases is presented in the following slides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Scenarios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29129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Macro-to-Pico : </a:t>
            </a:r>
            <a:r>
              <a:rPr lang="en-US" sz="3600" dirty="0" smtClean="0">
                <a:solidFill>
                  <a:srgbClr val="00B0F0"/>
                </a:solidFill>
              </a:rPr>
              <a:t>Case 1 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2400" dirty="0"/>
              <a:t>(ALL </a:t>
            </a:r>
            <a:r>
              <a:rPr lang="en-US" sz="2400" dirty="0" err="1"/>
              <a:t>Vict</a:t>
            </a:r>
            <a:r>
              <a:rPr lang="en-US" sz="2400" dirty="0"/>
              <a:t>. </a:t>
            </a:r>
            <a:r>
              <a:rPr lang="en-US" sz="2400" dirty="0" err="1"/>
              <a:t>Ues</a:t>
            </a:r>
            <a:r>
              <a:rPr lang="en-US" sz="2400" dirty="0"/>
              <a:t>: indoor)</a:t>
            </a:r>
          </a:p>
        </p:txBody>
      </p:sp>
      <p:pic>
        <p:nvPicPr>
          <p:cNvPr id="2050" name="Picture 2" descr="H:\temp\plots\CouplingGainToAggressor dB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264" y="1288766"/>
            <a:ext cx="6677025" cy="54358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46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Macro-to-Pico : </a:t>
            </a:r>
            <a:r>
              <a:rPr lang="en-US" sz="3600" dirty="0" smtClean="0">
                <a:solidFill>
                  <a:srgbClr val="00B0F0"/>
                </a:solidFill>
              </a:rPr>
              <a:t>Case 1 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2400" dirty="0"/>
              <a:t>(ALL </a:t>
            </a:r>
            <a:r>
              <a:rPr lang="en-US" sz="2400" dirty="0" err="1"/>
              <a:t>Vict</a:t>
            </a:r>
            <a:r>
              <a:rPr lang="en-US" sz="2400" dirty="0"/>
              <a:t>. </a:t>
            </a:r>
            <a:r>
              <a:rPr lang="en-US" sz="2400" dirty="0" err="1"/>
              <a:t>Ues</a:t>
            </a:r>
            <a:r>
              <a:rPr lang="en-US" sz="2400" dirty="0"/>
              <a:t>: indoor)</a:t>
            </a:r>
          </a:p>
        </p:txBody>
      </p:sp>
      <p:pic>
        <p:nvPicPr>
          <p:cNvPr id="3074" name="Picture 2" descr="H:\temp\plots\Sinr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4" y="1437220"/>
            <a:ext cx="6391275" cy="4968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46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Macro-to-Pico : </a:t>
            </a:r>
            <a:r>
              <a:rPr lang="en-US" sz="3600" dirty="0" smtClean="0">
                <a:solidFill>
                  <a:srgbClr val="00B0F0"/>
                </a:solidFill>
              </a:rPr>
              <a:t>Case 1 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2400" dirty="0"/>
              <a:t>(ALL </a:t>
            </a:r>
            <a:r>
              <a:rPr lang="en-US" sz="2400" dirty="0" err="1"/>
              <a:t>Vict</a:t>
            </a:r>
            <a:r>
              <a:rPr lang="en-US" sz="2400" dirty="0"/>
              <a:t>. </a:t>
            </a:r>
            <a:r>
              <a:rPr lang="en-US" sz="2400" dirty="0" err="1"/>
              <a:t>Ues</a:t>
            </a:r>
            <a:r>
              <a:rPr lang="en-US" sz="2400" dirty="0"/>
              <a:t>: indoor)</a:t>
            </a:r>
          </a:p>
        </p:txBody>
      </p:sp>
      <p:pic>
        <p:nvPicPr>
          <p:cNvPr id="4098" name="Picture 2" descr="H:\temp\plots\Throughput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25084"/>
            <a:ext cx="6357937" cy="5038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46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Macro-to-Pico : </a:t>
            </a:r>
            <a:r>
              <a:rPr lang="en-US" sz="3600" dirty="0" smtClean="0">
                <a:solidFill>
                  <a:srgbClr val="00B0F0"/>
                </a:solidFill>
              </a:rPr>
              <a:t>Case 1 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2400" dirty="0"/>
              <a:t>(ALL </a:t>
            </a:r>
            <a:r>
              <a:rPr lang="en-US" sz="2400" dirty="0" err="1"/>
              <a:t>Vict</a:t>
            </a:r>
            <a:r>
              <a:rPr lang="en-US" sz="2400" dirty="0"/>
              <a:t>. </a:t>
            </a:r>
            <a:r>
              <a:rPr lang="en-US" sz="2400" dirty="0" err="1"/>
              <a:t>Ues</a:t>
            </a:r>
            <a:r>
              <a:rPr lang="en-US" sz="2400" dirty="0"/>
              <a:t>: indoor)</a:t>
            </a:r>
          </a:p>
        </p:txBody>
      </p:sp>
      <p:pic>
        <p:nvPicPr>
          <p:cNvPr id="5122" name="Picture 2" descr="H:\temp\plots\Avg TP degrad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058" y="1533524"/>
            <a:ext cx="6132398" cy="4600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46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11104652"/>
              </p:ext>
            </p:extLst>
          </p:nvPr>
        </p:nvGraphicFramePr>
        <p:xfrm>
          <a:off x="1511300" y="1919605"/>
          <a:ext cx="6681472" cy="29667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46250"/>
                <a:gridCol w="1594486"/>
                <a:gridCol w="1670368"/>
                <a:gridCol w="167036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Ma-</a:t>
                      </a:r>
                      <a:r>
                        <a:rPr lang="en-US" sz="1600" dirty="0" err="1" smtClean="0"/>
                        <a:t>Mi</a:t>
                      </a:r>
                      <a:r>
                        <a:rPr lang="en-US" sz="1600" dirty="0" smtClean="0"/>
                        <a:t> Case 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Ma-</a:t>
                      </a:r>
                      <a:r>
                        <a:rPr lang="en-US" sz="1600" dirty="0" err="1" smtClean="0"/>
                        <a:t>Mi</a:t>
                      </a:r>
                      <a:r>
                        <a:rPr lang="en-US" sz="1600" dirty="0" smtClean="0"/>
                        <a:t> Case 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Ma-Pi Case 1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Add. Isolation = -13 dB</a:t>
                      </a:r>
                      <a:endParaRPr lang="en-US" sz="12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0.3 %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12 %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2.5 %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Add. Isolation = -8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0.05 %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9 %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1.3 %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Add. Isolation = 0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5.6 %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0.5 %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Add. Isolation = 3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5 %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0.1 %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Add. Isolation = 8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Add. Isolation = 13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1.6 %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Add. Isolation = 18 dB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0 %</a:t>
                      </a:r>
                      <a:endParaRPr lang="en-US" sz="14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6875" y="1247775"/>
            <a:ext cx="700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Average Throughput Degradation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51403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dirty="0" smtClean="0"/>
              <a:t>Macro-Medium Range (Micro/Pico) BS – </a:t>
            </a:r>
            <a:r>
              <a:rPr lang="en-US" sz="3000" dirty="0" smtClean="0">
                <a:solidFill>
                  <a:srgbClr val="00B0F0"/>
                </a:solidFill>
              </a:rPr>
              <a:t>Case 1</a:t>
            </a:r>
            <a:endParaRPr lang="en-US" sz="3000" dirty="0">
              <a:solidFill>
                <a:srgbClr val="00B0F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30" y="1455725"/>
            <a:ext cx="8626403" cy="481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3473"/>
            <a:ext cx="9144000" cy="510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pPr algn="ctr"/>
            <a:r>
              <a:rPr lang="en-US" sz="3000" dirty="0" smtClean="0"/>
              <a:t>Macro-Medium Range (Micro/Pico) BS – </a:t>
            </a:r>
            <a:r>
              <a:rPr lang="en-US" sz="3000" dirty="0" smtClean="0">
                <a:solidFill>
                  <a:srgbClr val="00B050"/>
                </a:solidFill>
              </a:rPr>
              <a:t>Case 2</a:t>
            </a:r>
            <a:endParaRPr lang="en-US" sz="3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63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1930752"/>
          </a:xfrm>
        </p:spPr>
        <p:txBody>
          <a:bodyPr/>
          <a:lstStyle/>
          <a:p>
            <a:r>
              <a:rPr lang="en-US" dirty="0" smtClean="0"/>
              <a:t>All the simulation parameters and assumptions are as previously agreed in PT1 meetings.</a:t>
            </a:r>
          </a:p>
          <a:p>
            <a:r>
              <a:rPr lang="en-US" dirty="0" smtClean="0"/>
              <a:t>Propagation Model:</a:t>
            </a:r>
          </a:p>
          <a:p>
            <a:pPr lvl="1"/>
            <a:r>
              <a:rPr lang="en-US" dirty="0" smtClean="0">
                <a:hlinkClick r:id="rId2"/>
              </a:rPr>
              <a:t>ITU-R M2135 Propagation model</a:t>
            </a:r>
            <a:r>
              <a:rPr lang="en-US" dirty="0" smtClean="0"/>
              <a:t> (Page 31) is employed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Simulation Parameters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61252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170" y="1325084"/>
            <a:ext cx="6429829" cy="505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3699" y="2587827"/>
            <a:ext cx="232046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This is a zoomed in version for the deployment to illustrate the Manhattan grid.</a:t>
            </a:r>
          </a:p>
          <a:p>
            <a:r>
              <a:rPr lang="en-US" dirty="0" smtClean="0"/>
              <a:t>In the simulations: 57 cells were simulated, as agreed previously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42790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 bwMode="auto">
          <a:xfrm>
            <a:off x="816763" y="2433054"/>
            <a:ext cx="7494588" cy="150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algn="ctr"/>
            <a:r>
              <a:rPr lang="en-US" kern="0" dirty="0" smtClean="0"/>
              <a:t>Macro-to-Micro Simulation Scenario</a:t>
            </a:r>
          </a:p>
          <a:p>
            <a:pPr algn="ctr"/>
            <a:r>
              <a:rPr lang="en-US" kern="0" dirty="0" smtClean="0"/>
              <a:t>Link Direction: DL</a:t>
            </a:r>
            <a:endParaRPr lang="en-US" kern="0" dirty="0"/>
          </a:p>
        </p:txBody>
      </p:sp>
      <p:sp>
        <p:nvSpPr>
          <p:cNvPr id="6" name="Title 2"/>
          <p:cNvSpPr txBox="1">
            <a:spLocks/>
          </p:cNvSpPr>
          <p:nvPr/>
        </p:nvSpPr>
        <p:spPr bwMode="auto">
          <a:xfrm>
            <a:off x="816763" y="43926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algn="ctr"/>
            <a:r>
              <a:rPr lang="en-US" sz="1600" kern="0" dirty="0" smtClean="0">
                <a:solidFill>
                  <a:srgbClr val="FF0000"/>
                </a:solidFill>
              </a:rPr>
              <a:t>In all the simulated cases, macro system is the aggressor</a:t>
            </a:r>
            <a:endParaRPr lang="en-US" sz="16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865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Macro-to-</a:t>
            </a:r>
            <a:r>
              <a:rPr lang="en-US" sz="3600" dirty="0" err="1" smtClean="0"/>
              <a:t>MIcro</a:t>
            </a:r>
            <a:r>
              <a:rPr lang="en-US" sz="3600" dirty="0" smtClean="0"/>
              <a:t> : </a:t>
            </a:r>
            <a:r>
              <a:rPr lang="en-US" sz="3600" dirty="0" smtClean="0">
                <a:solidFill>
                  <a:srgbClr val="00B0F0"/>
                </a:solidFill>
              </a:rPr>
              <a:t>Case 1 </a:t>
            </a:r>
            <a:br>
              <a:rPr lang="en-US" sz="3600" dirty="0" smtClean="0">
                <a:solidFill>
                  <a:srgbClr val="00B0F0"/>
                </a:solidFill>
              </a:rPr>
            </a:br>
            <a:r>
              <a:rPr lang="en-US" sz="2400" dirty="0"/>
              <a:t>(ALL </a:t>
            </a:r>
            <a:r>
              <a:rPr lang="en-US" sz="2400" dirty="0" err="1"/>
              <a:t>Vict</a:t>
            </a:r>
            <a:r>
              <a:rPr lang="en-US" sz="2400" dirty="0"/>
              <a:t>. </a:t>
            </a:r>
            <a:r>
              <a:rPr lang="en-US" sz="2400" dirty="0" err="1"/>
              <a:t>Ues</a:t>
            </a:r>
            <a:r>
              <a:rPr lang="en-US" sz="2400" dirty="0"/>
              <a:t>: indoor)</a:t>
            </a:r>
          </a:p>
        </p:txBody>
      </p:sp>
      <p:pic>
        <p:nvPicPr>
          <p:cNvPr id="4098" name="Picture 2" descr="H:\temp\plots\CouplingGainToConnectedBS dB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71" y="1325084"/>
            <a:ext cx="7242628" cy="5130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2346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temp\plots\CouplingGainToAggressor dB_C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6" y="1325084"/>
            <a:ext cx="7492684" cy="4984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algn="ctr"/>
            <a:r>
              <a:rPr lang="en-US" sz="3600" kern="0" dirty="0" smtClean="0"/>
              <a:t>Macro-to-</a:t>
            </a:r>
            <a:r>
              <a:rPr lang="en-US" sz="3600" kern="0" dirty="0" err="1" smtClean="0"/>
              <a:t>MIcro</a:t>
            </a:r>
            <a:r>
              <a:rPr lang="en-US" sz="3600" kern="0" dirty="0" smtClean="0"/>
              <a:t> : </a:t>
            </a:r>
            <a:r>
              <a:rPr lang="en-US" sz="3600" kern="0" dirty="0" smtClean="0">
                <a:solidFill>
                  <a:srgbClr val="00B0F0"/>
                </a:solidFill>
              </a:rPr>
              <a:t>Case 1 </a:t>
            </a:r>
            <a:br>
              <a:rPr lang="en-US" sz="3600" kern="0" dirty="0" smtClean="0">
                <a:solidFill>
                  <a:srgbClr val="00B0F0"/>
                </a:solidFill>
              </a:rPr>
            </a:br>
            <a:r>
              <a:rPr lang="en-US" sz="2400" kern="0" dirty="0" smtClean="0"/>
              <a:t>(ALL </a:t>
            </a:r>
            <a:r>
              <a:rPr lang="en-US" sz="2400" kern="0" dirty="0" err="1" smtClean="0"/>
              <a:t>Vict</a:t>
            </a:r>
            <a:r>
              <a:rPr lang="en-US" sz="2400" kern="0" dirty="0" smtClean="0"/>
              <a:t>. </a:t>
            </a:r>
            <a:r>
              <a:rPr lang="en-US" sz="2400" kern="0" dirty="0" err="1" smtClean="0"/>
              <a:t>Ues</a:t>
            </a:r>
            <a:r>
              <a:rPr lang="en-US" sz="2400" kern="0" dirty="0" smtClean="0"/>
              <a:t>: indoor)</a:t>
            </a:r>
            <a:endParaRPr lang="en-US" sz="2400" kern="0" dirty="0"/>
          </a:p>
        </p:txBody>
      </p:sp>
    </p:spTree>
    <p:extLst>
      <p:ext uri="{BB962C8B-B14F-4D97-AF65-F5344CB8AC3E}">
        <p14:creationId xmlns="" xmlns:p14="http://schemas.microsoft.com/office/powerpoint/2010/main" val="383552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994</TotalTime>
  <Words>426</Words>
  <Application>Microsoft Office PowerPoint</Application>
  <PresentationFormat>On-screen Show (4:3)</PresentationFormat>
  <Paragraphs>90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Ericsson Capital TT</vt:lpstr>
      <vt:lpstr>PresentationTemplate2011</vt:lpstr>
      <vt:lpstr>Macro –to– Medium Range BS Co-existence Simulation Results</vt:lpstr>
      <vt:lpstr>Simulation Scenarios</vt:lpstr>
      <vt:lpstr>Macro-Medium Range (Micro/Pico) BS – Case 1</vt:lpstr>
      <vt:lpstr>Macro-Medium Range (Micro/Pico) BS – Case 2</vt:lpstr>
      <vt:lpstr>Simulation Parameters</vt:lpstr>
      <vt:lpstr>Deployment</vt:lpstr>
      <vt:lpstr>Simulation Results</vt:lpstr>
      <vt:lpstr>Macro-to-MIcro : Case 1  (ALL Vict. Ues: indoor)</vt:lpstr>
      <vt:lpstr>Slide 9</vt:lpstr>
      <vt:lpstr>Macro-to-MIcro : Case 1 (ALL Vict. Ues: indoor)</vt:lpstr>
      <vt:lpstr>Macro-to-MIcro : Case 1 (ALL Vict. Ues: indoor)</vt:lpstr>
      <vt:lpstr>Macro-to-MIcro : Case 1 (ALL Vict. Ues: indoor)</vt:lpstr>
      <vt:lpstr>Macro-to-MIcro : Case 2 (50% Vict. Ues: indoor)</vt:lpstr>
      <vt:lpstr>Macro-to-MIcro : Case 2 (50% Vict. Ues: indoor)</vt:lpstr>
      <vt:lpstr>Macro-to-MIcro : Case 2 (50% Vict. Ues: indoor)</vt:lpstr>
      <vt:lpstr>Macro-to-MIcro : Case 2 (50% Vict. Ues: indoor)</vt:lpstr>
      <vt:lpstr>Macro-to-MIcro : Case 2 (50% Vict. Ues: indoor)</vt:lpstr>
      <vt:lpstr>Simulation Results</vt:lpstr>
      <vt:lpstr>Macro-to-Pico : Case 1  (ALL Vict. Ues: indoor)</vt:lpstr>
      <vt:lpstr>Macro-to-Pico : Case 1  (ALL Vict. Ues: indoor)</vt:lpstr>
      <vt:lpstr>Macro-to-Pico : Case 1  (ALL Vict. Ues: indoor)</vt:lpstr>
      <vt:lpstr>Macro-to-Pico : Case 1  (ALL Vict. Ues: indoor)</vt:lpstr>
      <vt:lpstr>Macro-to-Pico : Case 1  (ALL Vict. Ues: indoor)</vt:lpstr>
      <vt:lpstr>Summary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Ericsson Contribution to PT1 3.5 GHz</dc:title>
  <dc:creator>Asif Ali Khan</dc:creator>
  <dc:description>Rev PA1</dc:description>
  <cp:lastModifiedBy>easkhan</cp:lastModifiedBy>
  <cp:revision>118</cp:revision>
  <dcterms:created xsi:type="dcterms:W3CDTF">2011-05-24T09:22:48Z</dcterms:created>
  <dcterms:modified xsi:type="dcterms:W3CDTF">2013-03-19T10:40:08Z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>© Ericsson AB 2013</vt:lpwstr>
  </property>
  <property fmtid="{D5CDD505-2E9C-101B-9397-08002B2CF9AE}" pid="27" name="MiddleFooterField">
    <vt:lpwstr>Public</vt:lpwstr>
  </property>
  <property fmtid="{D5CDD505-2E9C-101B-9397-08002B2CF9AE}" pid="28" name="RightFooterField">
    <vt:lpwstr>Ericsson Contribution to PT1 3.5 GHz</vt:lpwstr>
  </property>
  <property fmtid="{D5CDD505-2E9C-101B-9397-08002B2CF9AE}" pid="29" name="RightFooterField2">
    <vt:lpwstr>2013-03-18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Ericsson Contribution to PT1 3.5 GHz</vt:lpwstr>
  </property>
  <property fmtid="{D5CDD505-2E9C-101B-9397-08002B2CF9AE}" pid="44" name="Date">
    <vt:lpwstr>2013-03-18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